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Average"/>
      <p:regular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22" Type="http://schemas.openxmlformats.org/officeDocument/2006/relationships/font" Target="fonts/Oswald-regular.fntdata"/><Relationship Id="rId10" Type="http://schemas.openxmlformats.org/officeDocument/2006/relationships/slide" Target="slides/slide6.xml"/><Relationship Id="rId21" Type="http://schemas.openxmlformats.org/officeDocument/2006/relationships/font" Target="fonts/Average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Oswal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-italic.fntdata"/><Relationship Id="rId6" Type="http://schemas.openxmlformats.org/officeDocument/2006/relationships/slide" Target="slides/slide2.xml"/><Relationship Id="rId18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png>
</file>

<file path=ppt/media/image02.jp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5.png"/><Relationship Id="rId4" Type="http://schemas.openxmlformats.org/officeDocument/2006/relationships/image" Target="../media/image01.png"/><Relationship Id="rId5" Type="http://schemas.openxmlformats.org/officeDocument/2006/relationships/image" Target="../media/image03.png"/><Relationship Id="rId6" Type="http://schemas.openxmlformats.org/officeDocument/2006/relationships/image" Target="../media/image10.png"/><Relationship Id="rId7" Type="http://schemas.openxmlformats.org/officeDocument/2006/relationships/image" Target="../media/image0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youtube.com/v/PbffeZfbqk4" TargetMode="External"/><Relationship Id="rId4" Type="http://schemas.openxmlformats.org/officeDocument/2006/relationships/image" Target="../media/image0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08.png"/><Relationship Id="rId5" Type="http://schemas.openxmlformats.org/officeDocument/2006/relationships/image" Target="../media/image02.jpg"/><Relationship Id="rId6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greendestinations.info/top100/#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1.png"/><Relationship Id="rId4" Type="http://schemas.openxmlformats.org/officeDocument/2006/relationships/image" Target="../media/image05.png"/><Relationship Id="rId5" Type="http://schemas.openxmlformats.org/officeDocument/2006/relationships/image" Target="../media/image03.png"/><Relationship Id="rId6" Type="http://schemas.openxmlformats.org/officeDocument/2006/relationships/image" Target="../media/image0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6.png"/><Relationship Id="rId4" Type="http://schemas.openxmlformats.org/officeDocument/2006/relationships/image" Target="../media/image04.png"/><Relationship Id="rId5" Type="http://schemas.openxmlformats.org/officeDocument/2006/relationships/image" Target="../media/image0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_header.png" id="59" name="Shape 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2631" y="1245174"/>
            <a:ext cx="2602474" cy="152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Ingresos</a:t>
            </a:r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Ayuntamientos</a:t>
            </a:r>
          </a:p>
          <a:p>
            <a:pPr indent="-228600" lvl="0" marL="4572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Comisión en transacción de reserva de habitación</a:t>
            </a:r>
          </a:p>
          <a:p>
            <a:pPr indent="-228600" lvl="0" marL="45720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Publicidad basada en el histórico de viajes y gustos del usuario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APIs</a:t>
            </a: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549" y="1280917"/>
            <a:ext cx="2568001" cy="841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4783" y="1280920"/>
            <a:ext cx="2127124" cy="911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Shape 1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9149" y="1280924"/>
            <a:ext cx="1228375" cy="123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89950" y="3441375"/>
            <a:ext cx="2127125" cy="102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68850" y="3364350"/>
            <a:ext cx="2206100" cy="110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Miembros del equipo</a:t>
            </a:r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457200">
              <a:spcBef>
                <a:spcPts val="0"/>
              </a:spcBef>
              <a:buNone/>
            </a:pPr>
            <a:r>
              <a:rPr lang="en"/>
              <a:t>Eduardo Romo</a:t>
            </a:r>
          </a:p>
          <a:p>
            <a:pPr indent="0" lvl="0" marL="457200">
              <a:spcBef>
                <a:spcPts val="0"/>
              </a:spcBef>
              <a:buNone/>
            </a:pPr>
            <a:r>
              <a:rPr lang="en"/>
              <a:t>Joaquin Rodriguez</a:t>
            </a:r>
          </a:p>
          <a:p>
            <a:pPr indent="0" lvl="0" marL="457200">
              <a:spcBef>
                <a:spcPts val="0"/>
              </a:spcBef>
              <a:buNone/>
            </a:pPr>
            <a:r>
              <a:rPr lang="en"/>
              <a:t>Leonel López</a:t>
            </a:r>
          </a:p>
          <a:p>
            <a:pPr indent="0" lvl="0" marL="457200">
              <a:spcBef>
                <a:spcPts val="0"/>
              </a:spcBef>
              <a:buNone/>
            </a:pPr>
            <a:r>
              <a:rPr lang="en"/>
              <a:t>Miguel González</a:t>
            </a:r>
          </a:p>
          <a:p>
            <a:pPr indent="0" lvl="0" marL="457200">
              <a:spcBef>
                <a:spcPts val="0"/>
              </a:spcBef>
              <a:buNone/>
            </a:pPr>
            <a:r>
              <a:rPr lang="en"/>
              <a:t>Ricardo Crespo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 title="Envify">
            <a:hlinkClick r:id="rId3"/>
          </p:cNvPr>
          <p:cNvSpPr/>
          <p:nvPr/>
        </p:nvSpPr>
        <p:spPr>
          <a:xfrm>
            <a:off x="1894873" y="727898"/>
            <a:ext cx="4717022" cy="3537774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¿Qué es?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Transformamos imágenes en destinos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96630">
            <a:off x="1226943" y="443120"/>
            <a:ext cx="2505964" cy="1802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35044">
            <a:off x="5100284" y="229247"/>
            <a:ext cx="2980456" cy="2230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19916">
            <a:off x="850799" y="2837300"/>
            <a:ext cx="3352076" cy="1884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41866">
            <a:off x="4941684" y="2897434"/>
            <a:ext cx="3297653" cy="1854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¿Por qué?</a:t>
            </a:r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Queremos estar en ese sitio. </a:t>
            </a:r>
          </a:p>
          <a:p>
            <a:pPr indent="-228600" lvl="1" marL="9144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Al ver esas fotos a todos nos ha entrado un poco de envidia (sana).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Queremos viajar pero no tenemos destino decidido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5" name="Shape 85"/>
          <p:cNvGrpSpPr/>
          <p:nvPr/>
        </p:nvGrpSpPr>
        <p:grpSpPr>
          <a:xfrm>
            <a:off x="7220400" y="1512550"/>
            <a:ext cx="1542600" cy="1542600"/>
            <a:chOff x="7201975" y="1505275"/>
            <a:chExt cx="1542600" cy="1542600"/>
          </a:xfrm>
        </p:grpSpPr>
        <p:sp>
          <p:nvSpPr>
            <p:cNvPr id="86" name="Shape 86"/>
            <p:cNvSpPr/>
            <p:nvPr/>
          </p:nvSpPr>
          <p:spPr>
            <a:xfrm>
              <a:off x="7201975" y="1505275"/>
              <a:ext cx="1542600" cy="1542600"/>
            </a:xfrm>
            <a:prstGeom prst="ellipse">
              <a:avLst/>
            </a:prstGeom>
            <a:solidFill>
              <a:srgbClr val="DD7E6B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7642225" y="1945525"/>
              <a:ext cx="662100" cy="662100"/>
            </a:xfrm>
            <a:prstGeom prst="ellipse">
              <a:avLst/>
            </a:prstGeom>
            <a:solidFill>
              <a:srgbClr val="CCCCCC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¿Por qué?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311700" y="1152475"/>
            <a:ext cx="8520600" cy="36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Favorecer el turismo local.</a:t>
            </a:r>
          </a:p>
          <a:p>
            <a:pPr indent="-228600" lvl="1" marL="9144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Potenciando destinos con poco tránsito de turistas.</a:t>
            </a:r>
          </a:p>
          <a:p>
            <a:pPr indent="-228600" lvl="1" marL="9144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Potenciando destinos locales frente a internacionales.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700"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Favorecer el turismo sostenible.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4" name="Shape 94"/>
          <p:cNvGrpSpPr/>
          <p:nvPr/>
        </p:nvGrpSpPr>
        <p:grpSpPr>
          <a:xfrm>
            <a:off x="7220400" y="1524000"/>
            <a:ext cx="1542600" cy="1542600"/>
            <a:chOff x="7107400" y="1548925"/>
            <a:chExt cx="1542600" cy="1542600"/>
          </a:xfrm>
        </p:grpSpPr>
        <p:sp>
          <p:nvSpPr>
            <p:cNvPr id="95" name="Shape 95"/>
            <p:cNvSpPr/>
            <p:nvPr/>
          </p:nvSpPr>
          <p:spPr>
            <a:xfrm>
              <a:off x="7107400" y="1548925"/>
              <a:ext cx="1542600" cy="15426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7547650" y="1989175"/>
              <a:ext cx="662100" cy="662100"/>
            </a:xfrm>
            <a:prstGeom prst="ellipse">
              <a:avLst/>
            </a:prstGeom>
            <a:solidFill>
              <a:srgbClr val="DD7E6B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¿Cómo?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Con el API de Microsoft transformamos imágenes en palabras claves</a:t>
            </a:r>
          </a:p>
          <a:p>
            <a:pPr indent="-228600" lvl="1" marL="9144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Computer Vision: Tag Image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600"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Obtenemos puntos de interés categorizados por esas palabras claves</a:t>
            </a:r>
          </a:p>
          <a:p>
            <a:pPr indent="-228600" lvl="1" marL="9144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Mi nube: Con los tags -&gt; Localizaciones</a:t>
            </a:r>
          </a:p>
          <a:p>
            <a:pPr indent="-228600" lvl="1" marL="9144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HotelBeds: Con las localizaciones -&gt; Hoteles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600"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Filtramos y sugerimos los destinos más sostenibles en base a:</a:t>
            </a:r>
          </a:p>
          <a:p>
            <a:pPr indent="-228600" lvl="1" marL="9144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Ocupación hotelera: Menor ocupación -&gt; Mayor preferencia</a:t>
            </a:r>
          </a:p>
          <a:p>
            <a:pPr indent="-228600" lvl="1" marL="914400" rtl="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Ratio de visitantes/habitante. Menor ratio -&gt; Mayor preferencia</a:t>
            </a:r>
          </a:p>
          <a:p>
            <a:pPr indent="-228600" lvl="1" marL="914400">
              <a:spcBef>
                <a:spcPts val="0"/>
              </a:spcBef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Bonus según su nota verde. </a:t>
            </a:r>
            <a:r>
              <a:rPr lang="en" sz="9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http://greendestinations.info/top100/#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¿Cómo?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Shape 108"/>
          <p:cNvSpPr txBox="1"/>
          <p:nvPr/>
        </p:nvSpPr>
        <p:spPr>
          <a:xfrm>
            <a:off x="6187162" y="1860975"/>
            <a:ext cx="888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otel list</a:t>
            </a:r>
          </a:p>
        </p:txBody>
      </p:sp>
      <p:sp>
        <p:nvSpPr>
          <p:cNvPr id="109" name="Shape 109"/>
          <p:cNvSpPr/>
          <p:nvPr/>
        </p:nvSpPr>
        <p:spPr>
          <a:xfrm>
            <a:off x="8007750" y="2649212"/>
            <a:ext cx="987600" cy="708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Destino</a:t>
            </a:r>
          </a:p>
        </p:txBody>
      </p:sp>
      <p:sp>
        <p:nvSpPr>
          <p:cNvPr id="110" name="Shape 110"/>
          <p:cNvSpPr txBox="1"/>
          <p:nvPr/>
        </p:nvSpPr>
        <p:spPr>
          <a:xfrm>
            <a:off x="2936900" y="1798525"/>
            <a:ext cx="4347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4189250" y="1888425"/>
            <a:ext cx="5769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ois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2777" y="2634286"/>
            <a:ext cx="1545999" cy="662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3849" y="2634275"/>
            <a:ext cx="2022818" cy="662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65437" y="2385474"/>
            <a:ext cx="1228375" cy="123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2300500" y="1591675"/>
            <a:ext cx="5370000" cy="283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 txBox="1"/>
          <p:nvPr/>
        </p:nvSpPr>
        <p:spPr>
          <a:xfrm>
            <a:off x="2658300" y="1881000"/>
            <a:ext cx="5769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tags</a:t>
            </a:r>
          </a:p>
        </p:txBody>
      </p:sp>
      <p:pic>
        <p:nvPicPr>
          <p:cNvPr id="117" name="Shape 1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0224" y="2560853"/>
            <a:ext cx="1575226" cy="885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Shape 118"/>
          <p:cNvCxnSpPr>
            <a:stCxn id="117" idx="3"/>
            <a:endCxn id="115" idx="1"/>
          </p:cNvCxnSpPr>
          <p:nvPr/>
        </p:nvCxnSpPr>
        <p:spPr>
          <a:xfrm>
            <a:off x="1825451" y="3003665"/>
            <a:ext cx="474900" cy="3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9" name="Shape 119"/>
          <p:cNvSpPr txBox="1"/>
          <p:nvPr/>
        </p:nvSpPr>
        <p:spPr>
          <a:xfrm>
            <a:off x="2411950" y="1189184"/>
            <a:ext cx="35433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envify</a:t>
            </a:r>
          </a:p>
        </p:txBody>
      </p:sp>
      <p:cxnSp>
        <p:nvCxnSpPr>
          <p:cNvPr id="120" name="Shape 120"/>
          <p:cNvCxnSpPr>
            <a:stCxn id="115" idx="3"/>
            <a:endCxn id="109" idx="1"/>
          </p:cNvCxnSpPr>
          <p:nvPr/>
        </p:nvCxnSpPr>
        <p:spPr>
          <a:xfrm flipH="1" rot="10800000">
            <a:off x="7670500" y="3003775"/>
            <a:ext cx="337200" cy="3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Arquitectura</a:t>
            </a:r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6924" y="1541512"/>
            <a:ext cx="1592725" cy="84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2124" y="2900425"/>
            <a:ext cx="1054800" cy="92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/>
        </p:nvSpPr>
        <p:spPr>
          <a:xfrm>
            <a:off x="1849362" y="1630512"/>
            <a:ext cx="700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Front</a:t>
            </a:r>
          </a:p>
        </p:txBody>
      </p:sp>
      <p:sp>
        <p:nvSpPr>
          <p:cNvPr id="129" name="Shape 129"/>
          <p:cNvSpPr/>
          <p:nvPr/>
        </p:nvSpPr>
        <p:spPr>
          <a:xfrm>
            <a:off x="3899687" y="1208625"/>
            <a:ext cx="2527200" cy="31650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7605900" y="2039550"/>
            <a:ext cx="1339200" cy="10644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External APIs</a:t>
            </a:r>
          </a:p>
        </p:txBody>
      </p:sp>
      <p:cxnSp>
        <p:nvCxnSpPr>
          <p:cNvPr id="131" name="Shape 131"/>
          <p:cNvCxnSpPr>
            <a:stCxn id="132" idx="3"/>
          </p:cNvCxnSpPr>
          <p:nvPr/>
        </p:nvCxnSpPr>
        <p:spPr>
          <a:xfrm flipH="1" rot="10800000">
            <a:off x="3151152" y="2568450"/>
            <a:ext cx="7533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33" name="Shape 133"/>
          <p:cNvCxnSpPr>
            <a:endCxn id="130" idx="1"/>
          </p:cNvCxnSpPr>
          <p:nvPr/>
        </p:nvCxnSpPr>
        <p:spPr>
          <a:xfrm>
            <a:off x="6426900" y="2566650"/>
            <a:ext cx="11790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34" name="Shape 134"/>
          <p:cNvCxnSpPr>
            <a:endCxn id="132" idx="3"/>
          </p:cNvCxnSpPr>
          <p:nvPr/>
        </p:nvCxnSpPr>
        <p:spPr>
          <a:xfrm rot="10800000">
            <a:off x="3151152" y="2571750"/>
            <a:ext cx="6090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35" name="Shape 135"/>
          <p:cNvSpPr txBox="1"/>
          <p:nvPr/>
        </p:nvSpPr>
        <p:spPr>
          <a:xfrm>
            <a:off x="4083725" y="762225"/>
            <a:ext cx="2163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Back - Microservices</a:t>
            </a:r>
          </a:p>
        </p:txBody>
      </p:sp>
      <p:cxnSp>
        <p:nvCxnSpPr>
          <p:cNvPr id="136" name="Shape 136"/>
          <p:cNvCxnSpPr/>
          <p:nvPr/>
        </p:nvCxnSpPr>
        <p:spPr>
          <a:xfrm rot="10800000">
            <a:off x="6431600" y="2575175"/>
            <a:ext cx="19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37" name="Shape 137"/>
          <p:cNvSpPr/>
          <p:nvPr/>
        </p:nvSpPr>
        <p:spPr>
          <a:xfrm>
            <a:off x="201375" y="2007200"/>
            <a:ext cx="535500" cy="4944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201375" y="2539350"/>
            <a:ext cx="535500" cy="572700"/>
          </a:xfrm>
          <a:prstGeom prst="triangle">
            <a:avLst>
              <a:gd fmla="val 50000" name="adj"/>
            </a:avLst>
          </a:prstGeom>
          <a:solidFill>
            <a:srgbClr val="434343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39" name="Shape 139"/>
          <p:cNvCxnSpPr>
            <a:endCxn id="132" idx="1"/>
          </p:cNvCxnSpPr>
          <p:nvPr/>
        </p:nvCxnSpPr>
        <p:spPr>
          <a:xfrm flipH="1" rot="10800000">
            <a:off x="741502" y="2571750"/>
            <a:ext cx="552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140" name="Shape 1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68925" y="1953137"/>
            <a:ext cx="1592724" cy="159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